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8"/>
  </p:notesMasterIdLst>
  <p:sldIdLst>
    <p:sldId id="394" r:id="rId5"/>
    <p:sldId id="402" r:id="rId6"/>
    <p:sldId id="304" r:id="rId7"/>
    <p:sldId id="329" r:id="rId8"/>
    <p:sldId id="330" r:id="rId9"/>
    <p:sldId id="343" r:id="rId10"/>
    <p:sldId id="331" r:id="rId11"/>
    <p:sldId id="332" r:id="rId12"/>
    <p:sldId id="405" r:id="rId13"/>
    <p:sldId id="406" r:id="rId14"/>
    <p:sldId id="407" r:id="rId15"/>
    <p:sldId id="403" r:id="rId16"/>
    <p:sldId id="401" r:id="rId17"/>
  </p:sldIdLst>
  <p:sldSz cx="24384000" cy="13716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AD9400-DDAB-228B-D2C0-71E20B797DF1}" name="Milena Kunz | FolienWerke GmbH" initials="MK|FG" userId="S::milena@folienwerke.ch::6368de57-fb2f-4713-9073-9556af846cf5" providerId="AD"/>
  <p188:author id="{22B18A46-A0D8-CCBE-0760-A08BA3A267DD}" name="Krauss Astrid HSLU" initials="KAH" userId="S::astrid.krauss@hslu.ch::05774647-534d-4e7b-bf42-e02b76d28550" providerId="AD"/>
  <p188:author id="{58412792-B17C-5C03-55E9-3560B444D1AD}" name="Amenda Ina HSLU" initials="AH" userId="S::ina.amenda@hslu.ch::f76260df-1f8e-4a68-90ac-20db44d17eba" providerId="AD"/>
  <p188:author id="{097D5997-99CA-883B-D603-B45A1117BE11}" name="Stefan Koch" initials="SK" userId="S::stefan.koch@hslu.ch::3fd2c1f0-aaff-4f29-af49-89bd50d7ca8f" providerId="AD"/>
  <p188:author id="{9885FC9C-8FB2-B393-104D-7549924C09DF}" name="Brun Simone HSLU I" initials="BSHI" userId="S::simone.brun@hslu.ch::2426a690-9774-4991-a3d7-9e85780a5bc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9D9D9"/>
    <a:srgbClr val="449DC2"/>
    <a:srgbClr val="77C5D8"/>
    <a:srgbClr val="BB365D"/>
    <a:srgbClr val="BAE0EA"/>
    <a:srgbClr val="F6A9B2"/>
    <a:srgbClr val="FFE086"/>
    <a:srgbClr val="F7A315"/>
    <a:srgbClr val="DAE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35"/>
    <p:restoredTop sz="94626"/>
  </p:normalViewPr>
  <p:slideViewPr>
    <p:cSldViewPr snapToGrid="0">
      <p:cViewPr varScale="1">
        <p:scale>
          <a:sx n="60" d="100"/>
          <a:sy n="60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2682-9BBE-44F1-865A-71E92CD2A545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BD9D-9EF3-4CA3-8346-68DA1B2B2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BD9D-9EF3-4CA3-8346-68DA1B2B2D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9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CBD9D-9EF3-4CA3-8346-68DA1B2B2D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6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Person, drinnen, Schreibtisch enthält.&#10;&#10;Automatisch generierte Beschreibung">
            <a:extLst>
              <a:ext uri="{FF2B5EF4-FFF2-40B4-BE49-F238E27FC236}">
                <a16:creationId xmlns:a16="http://schemas.microsoft.com/office/drawing/2014/main" id="{18CD36F9-52D9-4C4D-B7D7-42BB8699A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62" y="1486528"/>
            <a:ext cx="10181138" cy="1226768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27" name="DN|PlaceholderInline">
            <a:extLst>
              <a:ext uri="{FF2B5EF4-FFF2-40B4-BE49-F238E27FC236}">
                <a16:creationId xmlns:a16="http://schemas.microsoft.com/office/drawing/2014/main" id="{85235B01-FE68-449D-97FD-66925BB567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B676377-ABEC-4BEB-A623-F63C2CDA33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6CDA308-BFF4-4FDC-AADD-983E46A9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4476952F-863A-48BC-BE87-02F713EE1857}" type="datetime4">
              <a:rPr lang="de-CH" smtClean="0"/>
              <a:t>24. Mai 2024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FDEA92-A5E5-4EC9-983F-3BECBDAC9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8D5729E-18FD-4C57-B99A-4A41CBF29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45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1F99-2783-4D43-8F03-7C36C2D126C9}" type="datetime4">
              <a:rPr lang="de-CH" smtClean="0"/>
              <a:t>24. Mai 2024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8578849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28EF62-FB75-4E1F-8AA9-487AA4A7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8578849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2E0934F-96F1-4DCC-B2AD-781818AE8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76A8A41-D337-4BBA-B077-17E54CC86A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57A9C58-342D-4D2E-A65C-FD7EA89C51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03562" y="3412066"/>
            <a:ext cx="14280438" cy="10303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D196-AE26-49F9-B103-78D647A7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B5A9-448B-402F-95F8-85883A5020B3}" type="datetime4">
              <a:rPr lang="de-CH" smtClean="0"/>
              <a:t>24. Mai 2024</a:t>
            </a:fld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A5DDA2B4-AD70-401C-9C49-03B19A3797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51894" cy="12016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E33B494-B393-4D3A-A2AE-7BF9C06D8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6850" y="11016809"/>
            <a:ext cx="2870200" cy="10001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/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5E4824F-C280-40A1-8D10-2DE106A99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ABCD3A9-E76D-4F20-B86D-59862DC45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396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7"/>
            <a:ext cx="10176561" cy="188661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Danke!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267BF8-58C3-441D-8030-CC059B931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1C22609-9B3C-4D04-9E70-7FFB7B547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2D5834EC-1E0E-44AB-B3CF-8786115EF799}" type="datetime4">
              <a:rPr lang="de-CH" smtClean="0"/>
              <a:t>24. Mai 2024</a:t>
            </a:fld>
            <a:endParaRPr lang="en-US"/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N|PlaceholderInline">
            <a:extLst>
              <a:ext uri="{FF2B5EF4-FFF2-40B4-BE49-F238E27FC236}">
                <a16:creationId xmlns:a16="http://schemas.microsoft.com/office/drawing/2014/main" id="{D56479C6-CE1D-4819-94F9-8AA711297BCA}"/>
              </a:ext>
            </a:extLst>
          </p:cNvPr>
          <p:cNvSpPr txBox="1"/>
          <p:nvPr userDrawn="1"/>
        </p:nvSpPr>
        <p:spPr>
          <a:xfrm>
            <a:off x="1031421" y="8269244"/>
            <a:ext cx="1624692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/>
              <a:t>Hochschule Luzern</a:t>
            </a:r>
          </a:p>
          <a:p>
            <a:r>
              <a:rPr lang="en-US" sz="2000" b="1" err="1"/>
              <a:t>Departement</a:t>
            </a:r>
            <a:endParaRPr lang="en-US" sz="2000" b="1"/>
          </a:p>
          <a:p>
            <a:r>
              <a:rPr lang="en-US" sz="2000" err="1"/>
              <a:t>Institut</a:t>
            </a:r>
            <a:r>
              <a:rPr lang="en-US" sz="2000"/>
              <a:t> </a:t>
            </a:r>
            <a:r>
              <a:rPr lang="en-US" sz="2000" err="1"/>
              <a:t>oder</a:t>
            </a:r>
            <a:r>
              <a:rPr lang="en-US" sz="2000"/>
              <a:t> </a:t>
            </a:r>
            <a:r>
              <a:rPr lang="en-US" sz="2000" err="1"/>
              <a:t>Abteilung</a:t>
            </a:r>
            <a:endParaRPr lang="en-US" sz="2000"/>
          </a:p>
          <a:p>
            <a:r>
              <a:rPr lang="en-US" sz="2000" b="1" err="1"/>
              <a:t>Vorname</a:t>
            </a:r>
            <a:r>
              <a:rPr lang="en-US" sz="2000" b="1"/>
              <a:t> Name</a:t>
            </a:r>
          </a:p>
          <a:p>
            <a:r>
              <a:rPr lang="en-US" sz="2000" b="0" err="1"/>
              <a:t>Funktion</a:t>
            </a:r>
            <a:endParaRPr lang="en-US" sz="2000" b="0"/>
          </a:p>
          <a:p>
            <a:r>
              <a:t> </a:t>
            </a:r>
            <a:endParaRPr lang="en-US" sz="2000"/>
          </a:p>
          <a:p>
            <a:r>
              <a:t> </a:t>
            </a:r>
            <a:endParaRPr lang="en-US" sz="2000"/>
          </a:p>
          <a:p>
            <a:r>
              <a:rPr lang="en-US" sz="2000"/>
              <a:t>T </a:t>
            </a:r>
            <a:r>
              <a:rPr lang="en-US" sz="2000" err="1"/>
              <a:t>direkt</a:t>
            </a:r>
            <a:r>
              <a:rPr lang="en-US" sz="2000"/>
              <a:t> +41 41 XXX XX </a:t>
            </a:r>
            <a:r>
              <a:rPr lang="en-US" sz="2000" err="1"/>
              <a:t>XX</a:t>
            </a:r>
            <a:endParaRPr lang="en-US" sz="2000"/>
          </a:p>
          <a:p>
            <a:r>
              <a:rPr lang="en-US" sz="2000"/>
              <a:t>Vorname.name@hslu.ch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610740A7-DBEF-4A04-B30E-6CBA9A132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C6707AB-1DE4-4876-8FE0-451864A9E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09724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7072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  <p:custDataLst>
              <p:tags r:id="rId2"/>
            </p:custDataLst>
          </p:nvPr>
        </p:nvSpPr>
        <p:spPr>
          <a:xfrm>
            <a:off x="12576045" y="3209595"/>
            <a:ext cx="11137234" cy="9409046"/>
          </a:xfrm>
        </p:spPr>
        <p:txBody>
          <a:bodyPr/>
          <a:lstStyle/>
          <a:p>
            <a:pPr lvl="0"/>
            <a:r>
              <a:rPr lang="de-CH"/>
              <a:t>Click </a:t>
            </a:r>
            <a:r>
              <a:rPr lang="de-CH" err="1"/>
              <a:t>to</a:t>
            </a:r>
            <a:r>
              <a:rPr lang="de-CH"/>
              <a:t> </a:t>
            </a:r>
            <a:r>
              <a:rPr lang="de-CH" err="1"/>
              <a:t>edit</a:t>
            </a:r>
            <a:r>
              <a:rPr lang="de-CH"/>
              <a:t> Master </a:t>
            </a:r>
            <a:r>
              <a:rPr lang="de-CH" err="1"/>
              <a:t>text</a:t>
            </a:r>
            <a:r>
              <a:rPr lang="de-CH"/>
              <a:t> </a:t>
            </a:r>
            <a:r>
              <a:rPr lang="de-CH" err="1"/>
              <a:t>styles</a:t>
            </a:r>
            <a:endParaRPr lang="de-CH"/>
          </a:p>
          <a:p>
            <a:pPr lvl="1"/>
            <a:r>
              <a:rPr lang="de-CH"/>
              <a:t>Second </a:t>
            </a:r>
            <a:r>
              <a:rPr lang="de-CH" err="1"/>
              <a:t>level</a:t>
            </a:r>
            <a:endParaRPr lang="de-CH"/>
          </a:p>
          <a:p>
            <a:pPr lvl="2"/>
            <a:r>
              <a:rPr lang="de-CH"/>
              <a:t>Third </a:t>
            </a:r>
            <a:r>
              <a:rPr lang="de-CH" err="1"/>
              <a:t>level</a:t>
            </a:r>
            <a:endParaRPr lang="de-CH"/>
          </a:p>
          <a:p>
            <a:pPr lvl="3"/>
            <a:r>
              <a:rPr lang="de-CH" err="1"/>
              <a:t>Fourth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  <a:p>
            <a:pPr lvl="4"/>
            <a:r>
              <a:rPr lang="de-CH" err="1"/>
              <a:t>Fifth</a:t>
            </a:r>
            <a:r>
              <a:rPr lang="de-CH"/>
              <a:t> </a:t>
            </a:r>
            <a:r>
              <a:rPr lang="de-CH" err="1"/>
              <a:t>level</a:t>
            </a:r>
            <a:endParaRPr lang="de-CH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2EF44BD-63D7-9C44-8ECC-DBF07A51AD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Hochschule Luzern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45B2C0-6B4E-B547-A52A-CC513339400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24A0DFA-C68B-5446-B1E4-E221AD5CB50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532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A038-13FC-14CD-564F-22E956AD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1" y="3419479"/>
            <a:ext cx="21031200" cy="5705475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A331A-86A1-3AB5-07D7-351950D65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1" y="9178928"/>
            <a:ext cx="21031200" cy="3000373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11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23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4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5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6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9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7967-8998-30AA-B036-E8BCC69C1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24.05.2024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C0E01-5D61-5557-19B3-D5C3B19B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025B-44E7-2741-7EB6-FD197966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875025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08CA-B4A0-7774-F40D-9999D0BC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A3CBF-5145-B96A-0D4D-E698F2C36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12BF4-37BB-7B06-7673-A0A29C1E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FCE59-ED68-1145-BEA5-66C22E95295E}" type="datetimeFigureOut">
              <a:t>24.05.2024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6B9BE-49D0-9F8E-C0C0-F69AB72B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6DBB6-A2BC-DAB6-AF82-A6B0B9F08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292629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91A1E4F9-D2EB-417B-ABA1-D8FBB972DE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02E79F-F928-4FF1-826D-3040EE940C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366D33-6B6D-4D08-B2D6-4DB31ED8B4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pic>
        <p:nvPicPr>
          <p:cNvPr id="3" name="Grafik 2" descr="Ein Bild, das Person, drinnen, Personen, Fenster enthält.&#10;&#10;Automatisch generierte Beschreibung">
            <a:extLst>
              <a:ext uri="{FF2B5EF4-FFF2-40B4-BE49-F238E27FC236}">
                <a16:creationId xmlns:a16="http://schemas.microsoft.com/office/drawing/2014/main" id="{A8DD6327-CF27-4713-80F9-CC74E21649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146" y="324"/>
            <a:ext cx="12192000" cy="12034058"/>
          </a:xfrm>
          <a:prstGeom prst="rect">
            <a:avLst/>
          </a:prstGeom>
        </p:spPr>
      </p:pic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A38F6540-9BDF-4E92-8F7E-9B2E89A11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B2E12F2-847D-4950-B330-D3872D7069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32D0894C-3D24-4931-9A0A-034DFB65D7D6}" type="datetime4">
              <a:rPr lang="de-CH" smtClean="0"/>
              <a:t>24. Mai 2024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DC071EB-2266-40D2-AB63-31F8D7BC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90C50E6-A266-482C-B0BE-00474B892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509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8691695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7873E0FA-F6D9-40EB-9F38-61E3ADBA89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8691695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F01C988-4BA4-4F4B-92C4-53FFF7CD92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D6A2154D-42C3-4620-9E7A-77759F5B6604}" type="datetime4">
              <a:rPr lang="de-CH" smtClean="0"/>
              <a:t>24. Mai 2024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EE417DD0-5891-455B-B1AE-7601BC76A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6ECD0DC-83A7-4D39-98BB-BDA04B26E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  <p:pic>
        <p:nvPicPr>
          <p:cNvPr id="3" name="Grafik 2" descr="Ein Bild, das Person, Boden, Anzug, angezogen enthält.&#10;&#10;Automatisch generierte Beschreibung">
            <a:extLst>
              <a:ext uri="{FF2B5EF4-FFF2-40B4-BE49-F238E27FC236}">
                <a16:creationId xmlns:a16="http://schemas.microsoft.com/office/drawing/2014/main" id="{B92F74D8-57EF-4AA5-A030-8DF4ECC0862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42" y="3412066"/>
            <a:ext cx="14266558" cy="103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2DA1384E-8BF3-4800-A29B-731CC7AD9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945" y="866324"/>
            <a:ext cx="4024117" cy="620204"/>
          </a:xfrm>
          <a:prstGeom prst="rect">
            <a:avLst/>
          </a:prstGeom>
        </p:spPr>
      </p:pic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6" y="3099816"/>
            <a:ext cx="11186826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/>
              <a:t>Titel über eine</a:t>
            </a:r>
            <a:br>
              <a:rPr lang="de-CH" noProof="0"/>
            </a:br>
            <a:r>
              <a:rPr lang="de-CH" noProof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1118870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/>
              <a:t>Untertitel über eine oder mehrere Zeilen</a:t>
            </a: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5039B751-2552-423C-BEA3-631B1B02EE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301" y="10366913"/>
            <a:ext cx="10176561" cy="91613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 b="1"/>
            </a:lvl1pPr>
          </a:lstStyle>
          <a:p>
            <a:pPr lvl="0"/>
            <a:r>
              <a:rPr lang="de-CH" noProof="0"/>
              <a:t>Departement oder Abteilung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75F7982-CBE7-4571-A5CF-5BA9EBC93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11945" y="11283043"/>
            <a:ext cx="5120639" cy="30777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fld id="{B7B5D7FF-C388-42E5-80B9-3757EA34870B}" type="datetime4">
              <a:rPr lang="de-CH" smtClean="0"/>
              <a:t>24. Mai 2024</a:t>
            </a:fld>
            <a:endParaRPr lang="en-US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22D98A4-7EEE-4DB0-BDB9-0F8993EB5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noFill/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D57A0F-5B75-4CC0-AE89-F96BB037B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991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73D3-61DF-487A-A095-9ABE52E7CF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D59327-8DF3-4838-BF12-61EBE959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0E5D88A-8A10-48B3-B9F9-85C27642E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2AC87F-9BEF-4214-BB82-43A33F67D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366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882A47A-A023-417A-831E-02330955F076}" type="datetime4">
              <a:rPr lang="de-CH" smtClean="0"/>
              <a:t>24. Mai 2024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E2C1980-F360-409F-8C22-405AEED439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3300" y="3651250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776978B-3B7A-48A0-9AB8-F10BB7D840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88655" y="3651251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651F6-9DB8-4F1A-AD6F-6223CE48D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F125300-0DF7-4153-BD3A-DF31E00D4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A248BAF-A9FC-48EE-BD3F-0AE83D0EE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9809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055" userDrawn="1">
          <p15:clr>
            <a:srgbClr val="FBAE40"/>
          </p15:clr>
        </p15:guide>
        <p15:guide id="2" pos="8310" userDrawn="1">
          <p15:clr>
            <a:srgbClr val="FBAE40"/>
          </p15:clr>
        </p15:guide>
        <p15:guide id="3" pos="7680" userDrawn="1">
          <p15:clr>
            <a:srgbClr val="FBAE40"/>
          </p15:clr>
        </p15:guide>
        <p15:guide id="4" orient="horz" pos="2300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19B6D453-B83B-4610-9BE7-F2B6744D45EF}" type="datetime4">
              <a:rPr lang="de-CH" smtClean="0"/>
              <a:t>24. Mai 2024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64C4-4AE4-4C4E-9FFD-8E6788ED9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3300" y="3651250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CAC9591-E090-4D3D-A518-298893044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8286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AB3AD1-1D39-497C-8737-201C5D6E73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913270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F69A7-5541-4988-8AA8-4CA7046B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31C5209-7FAC-4884-B096-8DC807D99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53A5CF3-54B2-4CFD-B241-D1F6A70CF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646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09" userDrawn="1">
          <p15:clr>
            <a:srgbClr val="FBAE40"/>
          </p15:clr>
        </p15:guide>
        <p15:guide id="2" pos="5643" userDrawn="1">
          <p15:clr>
            <a:srgbClr val="FBAE40"/>
          </p15:clr>
        </p15:guide>
        <p15:guide id="3" pos="9720" userDrawn="1">
          <p15:clr>
            <a:srgbClr val="FBAE40"/>
          </p15:clr>
        </p15:guide>
        <p15:guide id="4" pos="10653" userDrawn="1">
          <p15:clr>
            <a:srgbClr val="FBAE40"/>
          </p15:clr>
        </p15:guide>
        <p15:guide id="5" orient="horz" pos="2300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/>
              <a:t>Titel einfügen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8567AC-D06C-4A8E-AEAB-5FC4F7526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21BC5E0-5945-43E9-94A4-5B24074A1572}" type="datetime4">
              <a:rPr lang="de-CH" smtClean="0"/>
              <a:t>24. Mai 2024</a:t>
            </a:fld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93133AB-4CA1-43B3-A49B-B2A1E8CFD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5E7631-AFAC-4389-8844-FB2D0C0E8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4732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0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43850" y="0"/>
            <a:ext cx="12240150" cy="12034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F0CEF-52D6-42C6-928F-199F2A5D3124}" type="datetime4">
              <a:rPr lang="de-CH" smtClean="0"/>
              <a:t>24. Mai 2024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10168128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r>
              <a:rPr lang="de-CH"/>
              <a:t>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nonumy</a:t>
            </a:r>
            <a:r>
              <a:rPr lang="de-CH"/>
              <a:t> </a:t>
            </a:r>
            <a:r>
              <a:rPr lang="de-CH" err="1"/>
              <a:t>eirmod</a:t>
            </a:r>
            <a:r>
              <a:rPr lang="de-CH"/>
              <a:t> </a:t>
            </a:r>
            <a:r>
              <a:rPr lang="de-CH" err="1"/>
              <a:t>tempor</a:t>
            </a:r>
            <a:r>
              <a:rPr lang="de-CH"/>
              <a:t> </a:t>
            </a:r>
            <a:r>
              <a:rPr lang="de-CH" err="1"/>
              <a:t>invidunt</a:t>
            </a:r>
            <a:r>
              <a:rPr lang="de-CH"/>
              <a:t> </a:t>
            </a:r>
            <a:r>
              <a:rPr lang="de-CH" err="1"/>
              <a:t>ut</a:t>
            </a:r>
            <a:r>
              <a:rPr lang="de-CH"/>
              <a:t> </a:t>
            </a:r>
            <a:r>
              <a:rPr lang="de-CH" err="1"/>
              <a:t>labore</a:t>
            </a:r>
            <a:r>
              <a:rPr lang="de-CH"/>
              <a:t> et </a:t>
            </a:r>
            <a:r>
              <a:rPr lang="de-CH" err="1"/>
              <a:t>dolore</a:t>
            </a:r>
            <a:r>
              <a:rPr lang="de-CH"/>
              <a:t> magna </a:t>
            </a:r>
            <a:r>
              <a:rPr lang="de-CH" err="1"/>
              <a:t>aliquyam</a:t>
            </a:r>
            <a:r>
              <a:rPr lang="de-CH"/>
              <a:t> erat, sed </a:t>
            </a:r>
            <a:r>
              <a:rPr lang="de-CH" err="1"/>
              <a:t>diam</a:t>
            </a:r>
            <a:r>
              <a:rPr lang="de-CH"/>
              <a:t> </a:t>
            </a:r>
            <a:r>
              <a:rPr lang="de-CH" err="1"/>
              <a:t>voluptua</a:t>
            </a:r>
            <a:r>
              <a:rPr lang="de-CH"/>
              <a:t>. At </a:t>
            </a:r>
            <a:r>
              <a:rPr lang="de-CH" err="1"/>
              <a:t>vero</a:t>
            </a:r>
            <a:r>
              <a:rPr lang="de-CH"/>
              <a:t> </a:t>
            </a:r>
            <a:r>
              <a:rPr lang="de-CH" err="1"/>
              <a:t>eos</a:t>
            </a:r>
            <a:r>
              <a:rPr lang="de-CH"/>
              <a:t> et </a:t>
            </a:r>
            <a:r>
              <a:rPr lang="de-CH" err="1"/>
              <a:t>accusam</a:t>
            </a:r>
            <a:r>
              <a:rPr lang="de-CH"/>
              <a:t> et </a:t>
            </a:r>
            <a:r>
              <a:rPr lang="de-CH" err="1"/>
              <a:t>justo</a:t>
            </a:r>
            <a:r>
              <a:rPr lang="de-CH"/>
              <a:t> </a:t>
            </a:r>
            <a:r>
              <a:rPr lang="de-CH" err="1"/>
              <a:t>duo</a:t>
            </a:r>
            <a:r>
              <a:rPr lang="de-CH"/>
              <a:t> </a:t>
            </a:r>
            <a:r>
              <a:rPr lang="de-CH" err="1"/>
              <a:t>dolores</a:t>
            </a:r>
            <a:r>
              <a:rPr lang="de-CH"/>
              <a:t> et </a:t>
            </a:r>
            <a:r>
              <a:rPr lang="de-CH" err="1"/>
              <a:t>ea</a:t>
            </a:r>
            <a:r>
              <a:rPr lang="de-CH"/>
              <a:t> </a:t>
            </a:r>
            <a:r>
              <a:rPr lang="de-CH" err="1"/>
              <a:t>rebum</a:t>
            </a:r>
            <a:r>
              <a:rPr lang="de-CH"/>
              <a:t>.</a:t>
            </a:r>
          </a:p>
          <a:p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  <a:p>
            <a:pPr lvl="1"/>
            <a:r>
              <a:rPr lang="de-CH" err="1"/>
              <a:t>Bulletpoint</a:t>
            </a:r>
            <a:r>
              <a:rPr lang="de-CH"/>
              <a:t> 1: </a:t>
            </a:r>
            <a:r>
              <a:rPr lang="de-CH" err="1"/>
              <a:t>Lorem</a:t>
            </a:r>
            <a:r>
              <a:rPr lang="de-CH"/>
              <a:t> </a:t>
            </a:r>
            <a:r>
              <a:rPr lang="de-CH" err="1"/>
              <a:t>ipsum</a:t>
            </a:r>
            <a:r>
              <a:rPr lang="de-CH"/>
              <a:t> </a:t>
            </a:r>
            <a:r>
              <a:rPr lang="de-CH" err="1"/>
              <a:t>dolor</a:t>
            </a:r>
            <a:r>
              <a:rPr lang="de-CH"/>
              <a:t> </a:t>
            </a:r>
            <a:r>
              <a:rPr lang="de-CH" err="1"/>
              <a:t>sit</a:t>
            </a:r>
            <a:r>
              <a:rPr lang="de-CH"/>
              <a:t> </a:t>
            </a:r>
            <a:r>
              <a:rPr lang="de-CH" err="1"/>
              <a:t>amet</a:t>
            </a:r>
            <a:r>
              <a:rPr lang="de-CH"/>
              <a:t>, </a:t>
            </a:r>
            <a:r>
              <a:rPr lang="de-CH" err="1"/>
              <a:t>consetetur</a:t>
            </a:r>
            <a:r>
              <a:rPr lang="de-CH"/>
              <a:t> </a:t>
            </a:r>
            <a:r>
              <a:rPr lang="de-CH" err="1"/>
              <a:t>sadipscing</a:t>
            </a:r>
            <a:r>
              <a:rPr lang="de-CH"/>
              <a:t> </a:t>
            </a:r>
            <a:r>
              <a:rPr lang="de-CH" err="1"/>
              <a:t>elitr</a:t>
            </a:r>
            <a:endParaRPr lang="de-C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10168128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7367C12-F825-4401-904E-0E6F143EE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6C7B01-DCBA-40E8-B201-79857B790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553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3300" y="1361139"/>
            <a:ext cx="22380916" cy="5931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CH" noProof="0"/>
              <a:t>Titel einfügen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043F9CAC-4D01-45AF-B192-5C79099C3A30}" type="datetime4">
              <a:rPr lang="de-CH" smtClean="0"/>
              <a:t>24. Mai 2024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DA317-55C2-4115-B306-C1976C2E2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2"/>
                </a:solidFill>
              </a:defRPr>
            </a:lvl1pPr>
          </a:lstStyle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‹#›</a:t>
            </a:fld>
            <a:endParaRPr lang="de-CH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03300" y="12692259"/>
            <a:ext cx="533401" cy="1664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300" y="3651250"/>
            <a:ext cx="22380916" cy="870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err="1"/>
              <a:t>Mastertext</a:t>
            </a:r>
            <a:endParaRPr lang="en-US"/>
          </a:p>
          <a:p>
            <a:pPr lvl="0"/>
            <a:r>
              <a:rPr lang="en-US"/>
              <a:t>Copytext</a:t>
            </a:r>
          </a:p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  <a:p>
            <a:pPr lvl="5"/>
            <a:r>
              <a:rPr lang="de-CH" noProof="0"/>
              <a:t>Kleinere Aufzählungsebene (Level 6)</a:t>
            </a:r>
            <a:endParaRPr lang="en-US"/>
          </a:p>
          <a:p>
            <a:pPr lvl="6"/>
            <a:r>
              <a:rPr lang="de-CH" noProof="0"/>
              <a:t>Kleinere Aufzählungsebene (Level 7)</a:t>
            </a:r>
            <a:endParaRPr lang="en-US"/>
          </a:p>
          <a:p>
            <a:pPr lvl="7"/>
            <a:r>
              <a:rPr lang="de-CH" noProof="0"/>
              <a:t>Textüberschrift (Level 8)</a:t>
            </a:r>
            <a:endParaRPr lang="en-US"/>
          </a:p>
          <a:p>
            <a:pPr lvl="8"/>
            <a:r>
              <a:rPr lang="de-CH" noProof="0"/>
              <a:t>Anmerkungen und Kleingedrucktes (Level 9)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5302" y="12692259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lang="en-US" sz="1600">
                <a:noFill/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40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81" r:id="rId4"/>
    <p:sldLayoutId id="2147483662" r:id="rId5"/>
    <p:sldLayoutId id="2147483674" r:id="rId6"/>
    <p:sldLayoutId id="2147483675" r:id="rId7"/>
    <p:sldLayoutId id="2147483676" r:id="rId8"/>
    <p:sldLayoutId id="2147483677" r:id="rId9"/>
    <p:sldLayoutId id="2147483680" r:id="rId10"/>
    <p:sldLayoutId id="2147483679" r:id="rId11"/>
    <p:sldLayoutId id="2147483678" r:id="rId12"/>
    <p:sldLayoutId id="2147483685" r:id="rId13"/>
    <p:sldLayoutId id="2147483686" r:id="rId14"/>
    <p:sldLayoutId id="2147483687" r:id="rId15"/>
  </p:sldLayoutIdLst>
  <p:hf hdr="0" ftr="0"/>
  <p:txStyles>
    <p:titleStyle>
      <a:lvl1pPr algn="l" defTabSz="1828800" rtl="0" eaLnBrk="1" latinLnBrk="0" hangingPunct="1">
        <a:lnSpc>
          <a:spcPct val="11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20000"/>
        </a:lnSpc>
        <a:spcBef>
          <a:spcPts val="2000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416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8100" userDrawn="1">
          <p15:clr>
            <a:srgbClr val="F26B43"/>
          </p15:clr>
        </p15:guide>
        <p15:guide id="3" pos="14732" userDrawn="1">
          <p15:clr>
            <a:srgbClr val="F26B43"/>
          </p15:clr>
        </p15:guide>
        <p15:guide id="4" pos="632" userDrawn="1">
          <p15:clr>
            <a:srgbClr val="F26B43"/>
          </p15:clr>
        </p15:guide>
        <p15:guide id="5" orient="horz" pos="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central.com/alternatives-to-the-gradient-descent-algorith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661D-B0BE-6AC8-FB33-6836FA38E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730" y="4180280"/>
            <a:ext cx="10176561" cy="1883664"/>
          </a:xfrm>
        </p:spPr>
        <p:txBody>
          <a:bodyPr/>
          <a:lstStyle/>
          <a:p>
            <a:r>
              <a:rPr lang="en-CH" dirty="0"/>
              <a:t>Keras – Custom Training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3A0D5-4F10-CA88-9B9A-EDE1F5BED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41" y="7652057"/>
            <a:ext cx="5120640" cy="188661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566D8-D60A-1412-399F-EF5E81318C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H"/>
              <a:t>Informatik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83A31-954C-AB59-4BDD-A256D00E1B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D0894C-3D24-4931-9A0A-034DFB65D7D6}" type="datetime4">
              <a:rPr lang="de-CH" smtClean="0"/>
              <a:t>24. Mai 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0B7E-6C87-990C-F6D8-128A800635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1836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CFCB9-3287-11A8-19D3-9FFE25390E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67EF-A74B-2E59-6295-D4A894F926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7184" y="1528392"/>
            <a:ext cx="22380918" cy="1962741"/>
          </a:xfrm>
        </p:spPr>
        <p:txBody>
          <a:bodyPr/>
          <a:lstStyle/>
          <a:p>
            <a:r>
              <a:rPr lang="en-GB" b="1" dirty="0" err="1"/>
              <a:t>tf.GradientTape</a:t>
            </a:r>
            <a:r>
              <a:rPr lang="en-GB" b="1" dirty="0"/>
              <a:t>() </a:t>
            </a:r>
            <a:r>
              <a:rPr lang="en-GB" dirty="0"/>
              <a:t>is an automatic differentiation tool provided by TensorFlow.</a:t>
            </a:r>
          </a:p>
          <a:p>
            <a:r>
              <a:rPr lang="en-GB" dirty="0"/>
              <a:t>It </a:t>
            </a:r>
            <a:r>
              <a:rPr lang="en-GB" b="1" dirty="0"/>
              <a:t>records</a:t>
            </a:r>
            <a:r>
              <a:rPr lang="en-GB" dirty="0"/>
              <a:t> operations for automatic differentiation, which is essential for training machine learning models.</a:t>
            </a:r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0F12D-2D6F-2D1F-3E68-2E9FB55E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84" y="309102"/>
            <a:ext cx="22380916" cy="593101"/>
          </a:xfrm>
        </p:spPr>
        <p:txBody>
          <a:bodyPr/>
          <a:lstStyle/>
          <a:p>
            <a:r>
              <a:rPr lang="en-CH" dirty="0"/>
              <a:t>The concept of the GradientTape()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4F739-6A70-A1F7-99DD-B19C926A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10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71907-DD02-3C1B-294E-6B8A73832C42}"/>
              </a:ext>
            </a:extLst>
          </p:cNvPr>
          <p:cNvSpPr txBox="1"/>
          <p:nvPr/>
        </p:nvSpPr>
        <p:spPr>
          <a:xfrm>
            <a:off x="3402019" y="2973273"/>
            <a:ext cx="7709489" cy="104336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H" sz="2800" dirty="0"/>
              <a:t>import tensorflow as tf</a:t>
            </a:r>
          </a:p>
          <a:p>
            <a:endParaRPr lang="en-CH" sz="2800" dirty="0"/>
          </a:p>
          <a:p>
            <a:r>
              <a:rPr lang="en-CH" sz="2800" dirty="0"/>
              <a:t># Define a simple model</a:t>
            </a:r>
          </a:p>
          <a:p>
            <a:r>
              <a:rPr lang="en-CH" sz="2800" dirty="0"/>
              <a:t>def model(x):</a:t>
            </a:r>
          </a:p>
          <a:p>
            <a:r>
              <a:rPr lang="en-CH" sz="2800" dirty="0"/>
              <a:t>    return x * w + b</a:t>
            </a:r>
          </a:p>
          <a:p>
            <a:endParaRPr lang="en-CH" sz="2800" dirty="0"/>
          </a:p>
          <a:p>
            <a:r>
              <a:rPr lang="en-CH" sz="2800" dirty="0"/>
              <a:t># Initialize variables</a:t>
            </a:r>
          </a:p>
          <a:p>
            <a:r>
              <a:rPr lang="en-CH" sz="2800" dirty="0"/>
              <a:t>w = tf.Variable(5.0)</a:t>
            </a:r>
          </a:p>
          <a:p>
            <a:r>
              <a:rPr lang="en-CH" sz="2800" dirty="0"/>
              <a:t>b = tf.Variable(1.0)</a:t>
            </a:r>
          </a:p>
          <a:p>
            <a:endParaRPr lang="en-CH" sz="2800" dirty="0"/>
          </a:p>
          <a:p>
            <a:r>
              <a:rPr lang="en-CH" sz="2800" dirty="0"/>
              <a:t># Define input</a:t>
            </a:r>
          </a:p>
          <a:p>
            <a:r>
              <a:rPr lang="en-CH" sz="2800" dirty="0"/>
              <a:t>x = tf.constant(3.0)</a:t>
            </a:r>
          </a:p>
          <a:p>
            <a:endParaRPr lang="en-CH" sz="2800" dirty="0"/>
          </a:p>
          <a:p>
            <a:r>
              <a:rPr lang="en-CH" sz="2800" dirty="0"/>
              <a:t># Use GradientTape to record the computation</a:t>
            </a:r>
          </a:p>
          <a:p>
            <a:r>
              <a:rPr lang="en-CH" sz="2800" dirty="0"/>
              <a:t>with tf.GradientTape() as tape:</a:t>
            </a:r>
          </a:p>
          <a:p>
            <a:r>
              <a:rPr lang="en-CH" sz="2800" dirty="0"/>
              <a:t>    y = model(x)</a:t>
            </a:r>
          </a:p>
          <a:p>
            <a:r>
              <a:rPr lang="en-CH" sz="2800" dirty="0"/>
              <a:t>    loss = (y - 10)**2</a:t>
            </a:r>
          </a:p>
          <a:p>
            <a:endParaRPr lang="en-CH" sz="2800" dirty="0"/>
          </a:p>
          <a:p>
            <a:r>
              <a:rPr lang="en-CH" sz="2800" dirty="0"/>
              <a:t># Calculate gradients</a:t>
            </a:r>
          </a:p>
          <a:p>
            <a:r>
              <a:rPr lang="en-CH" sz="2800" dirty="0"/>
              <a:t>gradients = tape.gradient(loss, [w, b])</a:t>
            </a:r>
          </a:p>
          <a:p>
            <a:endParaRPr lang="en-CH" sz="2800" dirty="0"/>
          </a:p>
          <a:p>
            <a:r>
              <a:rPr lang="en-CH" sz="2800" dirty="0"/>
              <a:t># Display gradients</a:t>
            </a:r>
          </a:p>
          <a:p>
            <a:r>
              <a:rPr lang="en-CH" sz="2800" dirty="0"/>
              <a:t>print("Gradients:", gradients)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F6895-308E-BAD6-6F6B-AC665549D848}"/>
              </a:ext>
            </a:extLst>
          </p:cNvPr>
          <p:cNvSpPr txBox="1"/>
          <p:nvPr/>
        </p:nvSpPr>
        <p:spPr>
          <a:xfrm>
            <a:off x="11376837" y="4998956"/>
            <a:ext cx="12195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Gradients: [&lt;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tf.Tensor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shape=(),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dtype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=float32,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numpy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=36.0&gt;, &lt;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tf.Tensor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shape=(),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dtype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=float32,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numpy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=12.0&gt;]</a:t>
            </a:r>
            <a:endParaRPr lang="en-CH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FD0F6-517E-564A-5DB5-F9DC6291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091" y="7633312"/>
            <a:ext cx="7393438" cy="94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8A470-4B24-BEA8-FA58-45BBE61C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91" y="8844635"/>
            <a:ext cx="7709489" cy="1529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C46364-ED81-D306-6E29-A52ACEF6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091" y="10696813"/>
            <a:ext cx="7393437" cy="1557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924F4-3EE9-2228-13AB-D6EED989BBE4}"/>
              </a:ext>
            </a:extLst>
          </p:cNvPr>
          <p:cNvSpPr txBox="1"/>
          <p:nvPr/>
        </p:nvSpPr>
        <p:spPr>
          <a:xfrm>
            <a:off x="19957309" y="9273575"/>
            <a:ext cx="2870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800" dirty="0"/>
              <a:t>=36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144F1-7B0E-4249-98FD-F05F6162FFF9}"/>
              </a:ext>
            </a:extLst>
          </p:cNvPr>
          <p:cNvSpPr txBox="1"/>
          <p:nvPr/>
        </p:nvSpPr>
        <p:spPr>
          <a:xfrm>
            <a:off x="19954478" y="11060117"/>
            <a:ext cx="2870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4800" dirty="0"/>
              <a:t>=12</a:t>
            </a:r>
          </a:p>
        </p:txBody>
      </p:sp>
    </p:spTree>
    <p:extLst>
      <p:ext uri="{BB962C8B-B14F-4D97-AF65-F5344CB8AC3E}">
        <p14:creationId xmlns:p14="http://schemas.microsoft.com/office/powerpoint/2010/main" val="2690721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D567C-C7E9-7B4D-8993-958D17E5E4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1CFF-5292-74FA-0AB7-3340154FCD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1541" y="1418412"/>
            <a:ext cx="22380918" cy="11266733"/>
          </a:xfrm>
        </p:spPr>
        <p:txBody>
          <a:bodyPr/>
          <a:lstStyle/>
          <a:p>
            <a:r>
              <a:rPr lang="en-GB" dirty="0"/>
              <a:t>epochs = 2</a:t>
            </a:r>
            <a:br>
              <a:rPr lang="en-GB" dirty="0"/>
            </a:br>
            <a:r>
              <a:rPr lang="en-GB" dirty="0"/>
              <a:t>for epoch in range(</a:t>
            </a:r>
            <a:r>
              <a:rPr lang="en-GB"/>
              <a:t>epochs):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>
                <a:solidFill>
                  <a:srgbClr val="92D050"/>
                </a:solidFill>
              </a:rPr>
              <a:t># Iterate over the batches of the dataset.</a:t>
            </a:r>
          </a:p>
          <a:p>
            <a:r>
              <a:rPr lang="en-GB" dirty="0"/>
              <a:t>    for step, (</a:t>
            </a:r>
            <a:r>
              <a:rPr lang="en-GB" dirty="0" err="1"/>
              <a:t>x_batch_train</a:t>
            </a:r>
            <a:r>
              <a:rPr lang="en-GB" dirty="0"/>
              <a:t>, </a:t>
            </a:r>
            <a:r>
              <a:rPr lang="en-GB" dirty="0" err="1"/>
              <a:t>y_batch_train</a:t>
            </a:r>
            <a:r>
              <a:rPr lang="en-GB" dirty="0"/>
              <a:t>) in enumerate(</a:t>
            </a:r>
            <a:r>
              <a:rPr lang="en-GB" dirty="0" err="1"/>
              <a:t>train_dataset</a:t>
            </a:r>
            <a:r>
              <a:rPr lang="en-GB" dirty="0"/>
              <a:t>):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>
                <a:solidFill>
                  <a:srgbClr val="92D050"/>
                </a:solidFill>
              </a:rPr>
              <a:t># Open a </a:t>
            </a:r>
            <a:r>
              <a:rPr lang="en-GB" dirty="0" err="1">
                <a:solidFill>
                  <a:srgbClr val="92D050"/>
                </a:solidFill>
              </a:rPr>
              <a:t>GradientTape</a:t>
            </a:r>
            <a:r>
              <a:rPr lang="en-GB" dirty="0">
                <a:solidFill>
                  <a:srgbClr val="92D050"/>
                </a:solidFill>
              </a:rPr>
              <a:t> to record the operations run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        # during the forward pass, which enables auto-differentiation.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/>
              <a:t>        with </a:t>
            </a:r>
            <a:r>
              <a:rPr lang="en-GB" dirty="0" err="1"/>
              <a:t>tf.GradientTape</a:t>
            </a:r>
            <a:r>
              <a:rPr lang="en-GB" dirty="0"/>
              <a:t>() as tape:</a:t>
            </a:r>
            <a:br>
              <a:rPr lang="en-GB" dirty="0"/>
            </a:br>
            <a:r>
              <a:rPr lang="en-GB" dirty="0"/>
              <a:t>            </a:t>
            </a:r>
            <a:r>
              <a:rPr lang="en-GB" dirty="0">
                <a:solidFill>
                  <a:srgbClr val="92D050"/>
                </a:solidFill>
              </a:rPr>
              <a:t># Run the forward pass of the layer.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            # The operations that the layer applies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            # to its inputs are going to be recorded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>
                <a:solidFill>
                  <a:srgbClr val="92D050"/>
                </a:solidFill>
              </a:rPr>
              <a:t>            # on the </a:t>
            </a:r>
            <a:r>
              <a:rPr lang="en-GB" dirty="0" err="1">
                <a:solidFill>
                  <a:srgbClr val="92D050"/>
                </a:solidFill>
              </a:rPr>
              <a:t>GradientTape</a:t>
            </a:r>
            <a:r>
              <a:rPr lang="en-GB" dirty="0">
                <a:solidFill>
                  <a:srgbClr val="92D050"/>
                </a:solidFill>
              </a:rPr>
              <a:t>.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/>
              <a:t>            logits = model(</a:t>
            </a:r>
            <a:r>
              <a:rPr lang="en-GB" dirty="0" err="1"/>
              <a:t>x_batch_train</a:t>
            </a:r>
            <a:r>
              <a:rPr lang="en-GB" dirty="0"/>
              <a:t>, training=True)  # Logits for this minibatch</a:t>
            </a:r>
          </a:p>
          <a:p>
            <a:r>
              <a:rPr lang="en-GB" dirty="0"/>
              <a:t>            </a:t>
            </a:r>
            <a:r>
              <a:rPr lang="en-GB" dirty="0">
                <a:solidFill>
                  <a:srgbClr val="92D050"/>
                </a:solidFill>
              </a:rPr>
              <a:t># Compute the loss value for this minibatch.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GB" dirty="0"/>
              <a:t>            </a:t>
            </a:r>
            <a:r>
              <a:rPr lang="en-GB" dirty="0" err="1"/>
              <a:t>loss_value</a:t>
            </a:r>
            <a:r>
              <a:rPr lang="en-GB" dirty="0"/>
              <a:t> = </a:t>
            </a:r>
            <a:r>
              <a:rPr lang="en-GB" dirty="0" err="1"/>
              <a:t>loss_fn</a:t>
            </a:r>
            <a:r>
              <a:rPr lang="en-GB" dirty="0"/>
              <a:t>(</a:t>
            </a:r>
            <a:r>
              <a:rPr lang="en-GB" dirty="0" err="1"/>
              <a:t>y_batch_train</a:t>
            </a:r>
            <a:r>
              <a:rPr lang="en-GB" dirty="0"/>
              <a:t>, logits)</a:t>
            </a:r>
          </a:p>
          <a:p>
            <a:r>
              <a:rPr lang="en-GB" dirty="0"/>
              <a:t>        grads = </a:t>
            </a:r>
            <a:r>
              <a:rPr lang="en-GB" dirty="0" err="1"/>
              <a:t>tape.gradient</a:t>
            </a:r>
            <a:r>
              <a:rPr lang="en-GB" dirty="0"/>
              <a:t>(</a:t>
            </a:r>
            <a:r>
              <a:rPr lang="en-GB" dirty="0" err="1"/>
              <a:t>loss_value</a:t>
            </a:r>
            <a:r>
              <a:rPr lang="en-GB" dirty="0"/>
              <a:t>, </a:t>
            </a:r>
            <a:r>
              <a:rPr lang="en-GB" dirty="0" err="1"/>
              <a:t>model.trainable_weights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    </a:t>
            </a:r>
            <a:r>
              <a:rPr lang="en-GB" dirty="0" err="1"/>
              <a:t>optimizer.apply_gradients</a:t>
            </a:r>
            <a:r>
              <a:rPr lang="en-GB" dirty="0"/>
              <a:t>(zip(grads, </a:t>
            </a:r>
            <a:r>
              <a:rPr lang="en-GB" dirty="0" err="1"/>
              <a:t>model.trainable_weights</a:t>
            </a:r>
            <a:r>
              <a:rPr lang="en-GB" dirty="0"/>
              <a:t>))</a:t>
            </a:r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7F177-292D-4843-19B4-585E698D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42" y="338440"/>
            <a:ext cx="22380916" cy="593101"/>
          </a:xfrm>
        </p:spPr>
        <p:txBody>
          <a:bodyPr/>
          <a:lstStyle/>
          <a:p>
            <a:r>
              <a:rPr lang="en-CH" dirty="0"/>
              <a:t>Example on real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9BF41-04FC-B852-D4EC-8665630C9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366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63D26-861D-B650-12AA-2019200DE4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8EC5C-6297-BCFD-A543-C397D26AA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12</a:t>
            </a:fld>
            <a:endParaRPr lang="de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65548A-31A2-70B5-A258-198FD2203D53}"/>
              </a:ext>
            </a:extLst>
          </p:cNvPr>
          <p:cNvSpPr txBox="1"/>
          <p:nvPr/>
        </p:nvSpPr>
        <p:spPr>
          <a:xfrm>
            <a:off x="2159000" y="5411450"/>
            <a:ext cx="19278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6715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A1EB08-8123-4DB0-4F29-1B215DC7FF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39AE1-1441-FBFD-2806-1C1BE0929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5665694"/>
            <a:ext cx="22380918" cy="6688231"/>
          </a:xfrm>
        </p:spPr>
        <p:txBody>
          <a:bodyPr/>
          <a:lstStyle/>
          <a:p>
            <a:r>
              <a:rPr lang="en-GB" sz="6000" dirty="0" err="1"/>
              <a:t>Wir</a:t>
            </a:r>
            <a:r>
              <a:rPr lang="en-GB" sz="6000" dirty="0"/>
              <a:t> </a:t>
            </a:r>
            <a:r>
              <a:rPr lang="en-GB" sz="6000" dirty="0" err="1"/>
              <a:t>danken</a:t>
            </a:r>
            <a:r>
              <a:rPr lang="en-GB" sz="6000" dirty="0"/>
              <a:t> </a:t>
            </a:r>
            <a:r>
              <a:rPr lang="en-GB" sz="6000" dirty="0" err="1"/>
              <a:t>Ihnen</a:t>
            </a:r>
            <a:r>
              <a:rPr lang="en-GB" sz="6000" dirty="0"/>
              <a:t> für </a:t>
            </a:r>
            <a:r>
              <a:rPr lang="en-GB" sz="6000" dirty="0" err="1"/>
              <a:t>Ihre</a:t>
            </a:r>
            <a:r>
              <a:rPr lang="en-GB" sz="6000" dirty="0"/>
              <a:t> </a:t>
            </a:r>
            <a:r>
              <a:rPr lang="en-GB" sz="6000" dirty="0" err="1"/>
              <a:t>Aufmerksamkeit</a:t>
            </a:r>
            <a:endParaRPr lang="en-CH" sz="6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806E8-B408-C47D-A52D-414B3DDB5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636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6;p40">
            <a:extLst>
              <a:ext uri="{FF2B5EF4-FFF2-40B4-BE49-F238E27FC236}">
                <a16:creationId xmlns:a16="http://schemas.microsoft.com/office/drawing/2014/main" id="{65557731-989E-29A0-B403-3B2717253FC6}"/>
              </a:ext>
            </a:extLst>
          </p:cNvPr>
          <p:cNvSpPr txBox="1"/>
          <p:nvPr/>
        </p:nvSpPr>
        <p:spPr>
          <a:xfrm>
            <a:off x="2945436" y="5106064"/>
            <a:ext cx="18493127" cy="57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Raleway"/>
                <a:ea typeface="Raleway"/>
                <a:cs typeface="Raleway"/>
                <a:sym typeface="Raleway"/>
              </a:rPr>
              <a:t>Model definition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model = </a:t>
            </a:r>
            <a:r>
              <a:rPr lang="en" sz="4000" dirty="0" err="1">
                <a:latin typeface="Consolas"/>
                <a:ea typeface="Consolas"/>
                <a:cs typeface="Consolas"/>
                <a:sym typeface="Consolas"/>
              </a:rPr>
              <a:t>tf.keras.models.Sequential</a:t>
            </a: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(...)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Raleway"/>
                <a:ea typeface="Raleway"/>
                <a:cs typeface="Raleway"/>
                <a:sym typeface="Raleway"/>
              </a:rPr>
              <a:t>Model compilation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000" dirty="0" err="1">
                <a:latin typeface="Consolas"/>
                <a:ea typeface="Consolas"/>
                <a:cs typeface="Consolas"/>
                <a:sym typeface="Consolas"/>
              </a:rPr>
              <a:t>model.compile</a:t>
            </a: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(...)</a:t>
            </a:r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Raleway"/>
                <a:ea typeface="Raleway"/>
                <a:cs typeface="Raleway"/>
                <a:sym typeface="Raleway"/>
              </a:rPr>
              <a:t>Model fitting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err="1">
                <a:latin typeface="Consolas"/>
                <a:ea typeface="Consolas"/>
                <a:cs typeface="Consolas"/>
                <a:sym typeface="Consolas"/>
              </a:rPr>
              <a:t>model.fit</a:t>
            </a:r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(...)</a:t>
            </a:r>
            <a:endParaRPr sz="4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195CB-0930-E413-ACC8-4D15E8A989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7D5DC-563E-3DBA-B7B9-ADFD5EA35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1541" y="2816890"/>
            <a:ext cx="22380918" cy="1454814"/>
          </a:xfrm>
        </p:spPr>
        <p:txBody>
          <a:bodyPr/>
          <a:lstStyle/>
          <a:p>
            <a:r>
              <a:rPr lang="en-CH" dirty="0"/>
              <a:t>In Keras a model can be trained as simple as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FD2A80-836C-550B-A484-7F1F4DFA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Keras – Out-of-the-box Training Loop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2B5D0-3FD2-1EF4-2282-32C2F2F52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2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FD340-CA04-B64F-B597-4E392A979AC6}"/>
              </a:ext>
            </a:extLst>
          </p:cNvPr>
          <p:cNvSpPr txBox="1"/>
          <p:nvPr/>
        </p:nvSpPr>
        <p:spPr>
          <a:xfrm>
            <a:off x="9423918" y="8341568"/>
            <a:ext cx="8938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3600" dirty="0"/>
              <a:t>But you do not have any control on how the training happens.</a:t>
            </a:r>
          </a:p>
          <a:p>
            <a:endParaRPr lang="en-CH" sz="3600" dirty="0"/>
          </a:p>
          <a:p>
            <a:r>
              <a:rPr lang="en-CH" sz="3600" dirty="0"/>
              <a:t>For example this method cannot be used for GANs.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980DCB96-37DE-BBD0-27FD-F6600830E5E2}"/>
              </a:ext>
            </a:extLst>
          </p:cNvPr>
          <p:cNvSpPr/>
          <p:nvPr/>
        </p:nvSpPr>
        <p:spPr>
          <a:xfrm>
            <a:off x="8285584" y="8341568"/>
            <a:ext cx="503853" cy="270683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890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08F4-A817-CC10-BF9C-9596D489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H" sz="4400"/>
              <a:t>The </a:t>
            </a:r>
            <a:r>
              <a:rPr lang="en-CH" sz="4400" b="1"/>
              <a:t>3 main components </a:t>
            </a:r>
            <a:r>
              <a:rPr lang="en-CH" sz="4400"/>
              <a:t>of a </a:t>
            </a:r>
            <a:r>
              <a:rPr lang="en-CH" sz="4400" i="1"/>
              <a:t>neural network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173A4-D833-EBC0-A50A-B67FD1DE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859130"/>
            <a:ext cx="21031200" cy="7494797"/>
          </a:xfrm>
        </p:spPr>
        <p:txBody>
          <a:bodyPr/>
          <a:lstStyle/>
          <a:p>
            <a:pPr marL="1219215" indent="-1219215">
              <a:buAutoNum type="arabicParenR"/>
            </a:pPr>
            <a:r>
              <a:rPr lang="en-CH" sz="4800" dirty="0"/>
              <a:t>T</a:t>
            </a:r>
            <a:r>
              <a:rPr lang="en-GB" sz="4800" dirty="0"/>
              <a:t>h</a:t>
            </a:r>
            <a:r>
              <a:rPr lang="en-CH" sz="4800" dirty="0"/>
              <a:t>e </a:t>
            </a:r>
            <a:r>
              <a:rPr lang="en-CH" sz="4800" i="1" dirty="0"/>
              <a:t>neural network architecture </a:t>
            </a:r>
            <a:r>
              <a:rPr lang="en-CH" sz="4800" dirty="0"/>
              <a:t>(type of network, number of layers, etc.)</a:t>
            </a:r>
          </a:p>
          <a:p>
            <a:pPr marL="1219215" indent="-1219215">
              <a:buAutoNum type="arabicParenR"/>
            </a:pPr>
            <a:r>
              <a:rPr lang="en-CH" sz="4800" dirty="0"/>
              <a:t>T</a:t>
            </a:r>
            <a:r>
              <a:rPr lang="en-GB" sz="4800" dirty="0"/>
              <a:t>h</a:t>
            </a:r>
            <a:r>
              <a:rPr lang="en-CH" sz="4800" dirty="0"/>
              <a:t>e </a:t>
            </a:r>
            <a:r>
              <a:rPr lang="en-CH" sz="4800" i="1" dirty="0"/>
              <a:t>loss function </a:t>
            </a:r>
            <a:r>
              <a:rPr lang="en-CH" sz="4800" dirty="0"/>
              <a:t>(the one we want to minimise)</a:t>
            </a:r>
          </a:p>
          <a:p>
            <a:pPr marL="1219215" indent="-1219215">
              <a:buAutoNum type="arabicParenR"/>
            </a:pPr>
            <a:r>
              <a:rPr lang="en-CH" sz="4800" dirty="0"/>
              <a:t>The </a:t>
            </a:r>
            <a:r>
              <a:rPr lang="en-CH" sz="4800" i="1" dirty="0"/>
              <a:t>optimiser</a:t>
            </a:r>
            <a:r>
              <a:rPr lang="en-CH" sz="4800" dirty="0"/>
              <a:t> (the algorithm to find the minimum of the loss function)</a:t>
            </a:r>
          </a:p>
        </p:txBody>
      </p:sp>
    </p:spTree>
    <p:extLst>
      <p:ext uri="{BB962C8B-B14F-4D97-AF65-F5344CB8AC3E}">
        <p14:creationId xmlns:p14="http://schemas.microsoft.com/office/powerpoint/2010/main" val="299742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6313-8379-DFBB-ED63-572EA37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84" y="491379"/>
            <a:ext cx="11819216" cy="3438523"/>
          </a:xfrm>
        </p:spPr>
        <p:txBody>
          <a:bodyPr>
            <a:normAutofit fontScale="90000"/>
          </a:bodyPr>
          <a:lstStyle/>
          <a:p>
            <a:r>
              <a:rPr lang="en-CH"/>
              <a:t>Gradient Descent</a:t>
            </a:r>
          </a:p>
        </p:txBody>
      </p:sp>
      <p:pic>
        <p:nvPicPr>
          <p:cNvPr id="4098" name="Picture 2" descr="Alternatives to the Gradient Descent Algorithm - DataScienceCentral.com">
            <a:extLst>
              <a:ext uri="{FF2B5EF4-FFF2-40B4-BE49-F238E27FC236}">
                <a16:creationId xmlns:a16="http://schemas.microsoft.com/office/drawing/2014/main" id="{3A6079A1-5215-44CA-6DD4-82A2DE4F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213" y="2210640"/>
            <a:ext cx="8636000" cy="907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0C97EC-14F7-2F38-4ECD-D43D15F74D3F}"/>
              </a:ext>
            </a:extLst>
          </p:cNvPr>
          <p:cNvSpPr txBox="1"/>
          <p:nvPr/>
        </p:nvSpPr>
        <p:spPr>
          <a:xfrm>
            <a:off x="1965339" y="13018375"/>
            <a:ext cx="23072432" cy="543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933"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lang="en-CH" sz="2933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https://www.datasciencecentral.com/alternatives-to-the-gradient-descent-algorithm/</a:t>
            </a:r>
            <a:r>
              <a:rPr lang="en-CH" sz="2933">
                <a:latin typeface="Arial" panose="020B0604020202020204" pitchFamily="34" charset="0"/>
                <a:cs typeface="Arial" panose="020B0604020202020204" pitchFamily="34" charset="0"/>
              </a:rPr>
              <a:t>, Accessed on 20/8/2022</a:t>
            </a:r>
          </a:p>
        </p:txBody>
      </p:sp>
    </p:spTree>
    <p:extLst>
      <p:ext uri="{BB962C8B-B14F-4D97-AF65-F5344CB8AC3E}">
        <p14:creationId xmlns:p14="http://schemas.microsoft.com/office/powerpoint/2010/main" val="289390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89A8-162A-A26E-3CCA-1EC13C0F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9A4327-04D8-0CD2-B091-788FC24F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927" y="4139132"/>
            <a:ext cx="13951331" cy="6369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/>
              <p:nvPr/>
            </p:nvSpPr>
            <p:spPr>
              <a:xfrm>
                <a:off x="1676400" y="10774008"/>
                <a:ext cx="2149480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Let’s suppose we want to find the </a:t>
                </a:r>
                <a:r>
                  <a:rPr lang="en-CH" sz="4800" i="1">
                    <a:latin typeface="Arial" panose="020B0604020202020204" pitchFamily="34" charset="0"/>
                    <a:cs typeface="Arial" panose="020B0604020202020204" pitchFamily="34" charset="0"/>
                  </a:rPr>
                  <a:t>absolute </a:t>
                </a:r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minimum of a given function </a:t>
                </a:r>
                <a14:m>
                  <m:oMath xmlns:m="http://schemas.openxmlformats.org/officeDocument/2006/math">
                    <m:r>
                      <a:rPr lang="de-CH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de-CH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de-CH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de-CH" sz="4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29680E-2174-9155-EBA7-BCC10DBB7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0774008"/>
                <a:ext cx="21494805" cy="830997"/>
              </a:xfrm>
              <a:prstGeom prst="rect">
                <a:avLst/>
              </a:prstGeom>
              <a:blipFill>
                <a:blip r:embed="rId3"/>
                <a:stretch>
                  <a:fillRect l="-1359" t="-16667" b="-393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3BC0A1B3-179A-B203-6CB9-5D6A5EEAB02E}"/>
              </a:ext>
            </a:extLst>
          </p:cNvPr>
          <p:cNvSpPr/>
          <p:nvPr/>
        </p:nvSpPr>
        <p:spPr>
          <a:xfrm>
            <a:off x="11838588" y="7089826"/>
            <a:ext cx="468173" cy="4681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260DB6-B328-9A81-6B57-BE5EAC763A9E}"/>
              </a:ext>
            </a:extLst>
          </p:cNvPr>
          <p:cNvSpPr/>
          <p:nvPr/>
        </p:nvSpPr>
        <p:spPr>
          <a:xfrm>
            <a:off x="15190575" y="8608138"/>
            <a:ext cx="468173" cy="46817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13B53-787E-D2AB-A994-46E771FCF349}"/>
              </a:ext>
            </a:extLst>
          </p:cNvPr>
          <p:cNvSpPr txBox="1"/>
          <p:nvPr/>
        </p:nvSpPr>
        <p:spPr>
          <a:xfrm>
            <a:off x="13596517" y="2222420"/>
            <a:ext cx="4326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2A8B-8D36-BE36-9F84-7335B20B261A}"/>
              </a:ext>
            </a:extLst>
          </p:cNvPr>
          <p:cNvSpPr txBox="1"/>
          <p:nvPr/>
        </p:nvSpPr>
        <p:spPr>
          <a:xfrm>
            <a:off x="18226847" y="4873545"/>
            <a:ext cx="5251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Absolute minimum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C1CD09-F785-9EB8-AC30-89CC0D9CFF02}"/>
              </a:ext>
            </a:extLst>
          </p:cNvPr>
          <p:cNvCxnSpPr>
            <a:stCxn id="8" idx="2"/>
          </p:cNvCxnSpPr>
          <p:nvPr/>
        </p:nvCxnSpPr>
        <p:spPr>
          <a:xfrm flipH="1">
            <a:off x="12306760" y="3053417"/>
            <a:ext cx="3453170" cy="4036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6E2122-FBAF-0AE8-EBEF-A1DD41AC42FB}"/>
              </a:ext>
            </a:extLst>
          </p:cNvPr>
          <p:cNvCxnSpPr>
            <a:cxnSpLocks/>
          </p:cNvCxnSpPr>
          <p:nvPr/>
        </p:nvCxnSpPr>
        <p:spPr>
          <a:xfrm flipH="1">
            <a:off x="15745414" y="6066740"/>
            <a:ext cx="5072005" cy="2766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C338CA5-0670-DDE4-B10A-6A70128469E7}"/>
              </a:ext>
            </a:extLst>
          </p:cNvPr>
          <p:cNvSpPr/>
          <p:nvPr/>
        </p:nvSpPr>
        <p:spPr>
          <a:xfrm>
            <a:off x="10943539" y="10904525"/>
            <a:ext cx="5227931" cy="854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34F7F5-6F2A-BA08-94CF-12F6DD4CE4C1}"/>
              </a:ext>
            </a:extLst>
          </p:cNvPr>
          <p:cNvCxnSpPr>
            <a:cxnSpLocks/>
          </p:cNvCxnSpPr>
          <p:nvPr/>
        </p:nvCxnSpPr>
        <p:spPr>
          <a:xfrm flipV="1">
            <a:off x="13830605" y="9098183"/>
            <a:ext cx="1359968" cy="1662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4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34C-5B93-A253-3FA6-7987190D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Gradient Descent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5A523-95D2-B761-6AAC-2DC36EC71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213555"/>
            <a:ext cx="21031200" cy="8140373"/>
          </a:xfrm>
        </p:spPr>
        <p:txBody>
          <a:bodyPr>
            <a:normAutofit/>
          </a:bodyPr>
          <a:lstStyle/>
          <a:p>
            <a:r>
              <a:rPr lang="en-CH" sz="7467"/>
              <a:t>T</a:t>
            </a:r>
            <a:r>
              <a:rPr lang="en-GB" sz="7467"/>
              <a:t>h</a:t>
            </a:r>
            <a:r>
              <a:rPr lang="en-CH" sz="7467"/>
              <a:t>ere is no analytical solution to the position of the absolute minimum for a network function. </a:t>
            </a:r>
          </a:p>
          <a:p>
            <a:endParaRPr lang="en-CH" sz="7467"/>
          </a:p>
          <a:p>
            <a:r>
              <a:rPr lang="en-CH" sz="7467"/>
              <a:t>Thus numerical methods are required.</a:t>
            </a:r>
          </a:p>
        </p:txBody>
      </p:sp>
    </p:spTree>
    <p:extLst>
      <p:ext uri="{BB962C8B-B14F-4D97-AF65-F5344CB8AC3E}">
        <p14:creationId xmlns:p14="http://schemas.microsoft.com/office/powerpoint/2010/main" val="45096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BF79-7FFA-C8F0-F59B-9FCEB3A5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65" y="89715"/>
            <a:ext cx="21031200" cy="1559829"/>
          </a:xfrm>
        </p:spPr>
        <p:txBody>
          <a:bodyPr/>
          <a:lstStyle/>
          <a:p>
            <a:r>
              <a:rPr lang="en-CH"/>
              <a:t>Gradient Descent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9BD9D-1FBF-7B18-D8F7-9FC9E589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990310"/>
            <a:ext cx="21031200" cy="8702677"/>
          </a:xfrm>
        </p:spPr>
        <p:txBody>
          <a:bodyPr/>
          <a:lstStyle/>
          <a:p>
            <a:r>
              <a:rPr lang="en-CH" dirty="0"/>
              <a:t>The most used method is called Gradient Descent and uses the following formula (in 1-Dimension)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4B7FAE-3256-E10C-8C04-49CF9AE181E1}"/>
              </a:ext>
            </a:extLst>
          </p:cNvPr>
          <p:cNvSpPr/>
          <p:nvPr/>
        </p:nvSpPr>
        <p:spPr>
          <a:xfrm>
            <a:off x="8393047" y="5000484"/>
            <a:ext cx="1837635" cy="1130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D5B40-C3B0-2959-9AD4-EF0FCB131FF7}"/>
              </a:ext>
            </a:extLst>
          </p:cNvPr>
          <p:cNvSpPr txBox="1"/>
          <p:nvPr/>
        </p:nvSpPr>
        <p:spPr>
          <a:xfrm>
            <a:off x="1484247" y="7438885"/>
            <a:ext cx="63802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minimum location</a:t>
            </a:r>
          </a:p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C118691-EBB1-743F-1921-8C9443D3BB1B}"/>
              </a:ext>
            </a:extLst>
          </p:cNvPr>
          <p:cNvCxnSpPr>
            <a:cxnSpLocks/>
          </p:cNvCxnSpPr>
          <p:nvPr/>
        </p:nvCxnSpPr>
        <p:spPr>
          <a:xfrm flipV="1">
            <a:off x="5159512" y="5565908"/>
            <a:ext cx="3233531" cy="20143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2F8F016-DB12-53EF-DE68-ED67331D04D9}"/>
              </a:ext>
            </a:extLst>
          </p:cNvPr>
          <p:cNvSpPr/>
          <p:nvPr/>
        </p:nvSpPr>
        <p:spPr>
          <a:xfrm>
            <a:off x="10902124" y="5000484"/>
            <a:ext cx="971827" cy="1130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BDD657-392D-6A41-7D63-5BEB7BFCF860}"/>
              </a:ext>
            </a:extLst>
          </p:cNvPr>
          <p:cNvCxnSpPr>
            <a:cxnSpLocks/>
          </p:cNvCxnSpPr>
          <p:nvPr/>
        </p:nvCxnSpPr>
        <p:spPr>
          <a:xfrm flipV="1">
            <a:off x="11290855" y="6184344"/>
            <a:ext cx="97181" cy="29571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9B3CA2-E615-385A-DE65-43E5BB66AF58}"/>
              </a:ext>
            </a:extLst>
          </p:cNvPr>
          <p:cNvSpPr txBox="1"/>
          <p:nvPr/>
        </p:nvSpPr>
        <p:spPr>
          <a:xfrm>
            <a:off x="7519036" y="9247528"/>
            <a:ext cx="7545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minimum location</a:t>
            </a:r>
          </a:p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95ACB-6181-0CB6-BE3A-C7FBD3A88A17}"/>
              </a:ext>
            </a:extLst>
          </p:cNvPr>
          <p:cNvSpPr/>
          <p:nvPr/>
        </p:nvSpPr>
        <p:spPr>
          <a:xfrm>
            <a:off x="12510059" y="5000481"/>
            <a:ext cx="653771" cy="1130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FE1FDF-47C8-98A2-C805-FB08968A73D3}"/>
              </a:ext>
            </a:extLst>
          </p:cNvPr>
          <p:cNvCxnSpPr>
            <a:cxnSpLocks/>
          </p:cNvCxnSpPr>
          <p:nvPr/>
        </p:nvCxnSpPr>
        <p:spPr>
          <a:xfrm flipH="1" flipV="1">
            <a:off x="12934126" y="6205273"/>
            <a:ext cx="3940309" cy="40430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EBB7FD-E9E8-F3F3-D42A-ED4052B7BFC7}"/>
              </a:ext>
            </a:extLst>
          </p:cNvPr>
          <p:cNvSpPr txBox="1"/>
          <p:nvPr/>
        </p:nvSpPr>
        <p:spPr>
          <a:xfrm>
            <a:off x="14918392" y="10200545"/>
            <a:ext cx="3818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933BB2-03CA-44BF-63A9-171F3A9A590A}"/>
              </a:ext>
            </a:extLst>
          </p:cNvPr>
          <p:cNvSpPr/>
          <p:nvPr/>
        </p:nvSpPr>
        <p:spPr>
          <a:xfrm>
            <a:off x="13355983" y="4407676"/>
            <a:ext cx="2537795" cy="2014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48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699AE-59D8-39BF-0062-52DC38B6B31A}"/>
              </a:ext>
            </a:extLst>
          </p:cNvPr>
          <p:cNvCxnSpPr>
            <a:cxnSpLocks/>
          </p:cNvCxnSpPr>
          <p:nvPr/>
        </p:nvCxnSpPr>
        <p:spPr>
          <a:xfrm flipH="1" flipV="1">
            <a:off x="15932921" y="5498971"/>
            <a:ext cx="2854472" cy="16740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FA96-2CC4-1896-7B31-0B7ED0EC387F}"/>
              </a:ext>
            </a:extLst>
          </p:cNvPr>
          <p:cNvSpPr txBox="1"/>
          <p:nvPr/>
        </p:nvSpPr>
        <p:spPr>
          <a:xfrm>
            <a:off x="18796732" y="5838445"/>
            <a:ext cx="40591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 of the</a:t>
            </a:r>
          </a:p>
          <a:p>
            <a:r>
              <a:rPr lang="en-GB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unction to be </a:t>
            </a:r>
          </a:p>
          <a:p>
            <a:r>
              <a:rPr lang="en-CH" sz="4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/>
              <p:nvPr/>
            </p:nvSpPr>
            <p:spPr>
              <a:xfrm>
                <a:off x="4364602" y="11575512"/>
                <a:ext cx="1603689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CH" sz="4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CH" sz="4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 is crucial. </a:t>
                </a:r>
              </a:p>
              <a:p>
                <a:pPr algn="ctr"/>
                <a:r>
                  <a:rPr lang="en-CH" sz="4800">
                    <a:latin typeface="Arial" panose="020B0604020202020204" pitchFamily="34" charset="0"/>
                    <a:cs typeface="Arial" panose="020B0604020202020204" pitchFamily="34" charset="0"/>
                  </a:rPr>
                  <a:t>Which one should we choose? Does it make a difference?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B90F5-5FA7-19C1-30A2-7C0C710E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02" y="11575512"/>
                <a:ext cx="16036891" cy="1569660"/>
              </a:xfrm>
              <a:prstGeom prst="rect">
                <a:avLst/>
              </a:prstGeom>
              <a:blipFill>
                <a:blip r:embed="rId2"/>
                <a:stretch>
                  <a:fillRect l="-1266" t="-8871" r="-1266" b="-201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39C23A-FC62-C38B-B501-AA4EFF23420F}"/>
                  </a:ext>
                </a:extLst>
              </p:cNvPr>
              <p:cNvSpPr txBox="1"/>
              <p:nvPr/>
            </p:nvSpPr>
            <p:spPr>
              <a:xfrm>
                <a:off x="6076950" y="4517438"/>
                <a:ext cx="12230100" cy="1847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6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e-CH" sz="6000" b="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de-CH" sz="6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sz="6000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CH" sz="6000" b="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CH" sz="6000" b="0" i="1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CH" sz="60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e-CH" sz="6000" b="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sz="60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CH" sz="6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de-CH" sz="60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6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39C23A-FC62-C38B-B501-AA4EFF234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4517438"/>
                <a:ext cx="12230100" cy="1847622"/>
              </a:xfrm>
              <a:prstGeom prst="rect">
                <a:avLst/>
              </a:prstGeom>
              <a:blipFill>
                <a:blip r:embed="rId3"/>
                <a:stretch>
                  <a:fillRect t="-1361" b="-1020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52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6CCA-7881-F3B0-E8D0-A51894F9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sz="5400"/>
              <a:t>Some remarks about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C0E1-64E8-64B1-EC50-96383A45C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381379"/>
            <a:ext cx="21031200" cy="8972549"/>
          </a:xfrm>
        </p:spPr>
        <p:txBody>
          <a:bodyPr>
            <a:normAutofit lnSpcReduction="10000"/>
          </a:bodyPr>
          <a:lstStyle/>
          <a:p>
            <a:r>
              <a:rPr lang="en-CH" sz="4400" dirty="0"/>
              <a:t>To use gradient descent you will need the derivative (or gradient in multiple dimensions) of the function you want to minimize.</a:t>
            </a:r>
          </a:p>
          <a:p>
            <a:endParaRPr lang="en-CH" sz="4400" dirty="0"/>
          </a:p>
          <a:p>
            <a:r>
              <a:rPr lang="en-CH" sz="4400" dirty="0"/>
              <a:t>Due to this reason methods as </a:t>
            </a:r>
            <a:r>
              <a:rPr lang="en-CH" sz="4400" b="1" dirty="0"/>
              <a:t>autodifferentiations</a:t>
            </a:r>
            <a:r>
              <a:rPr lang="en-CH" sz="4400" dirty="0"/>
              <a:t> and </a:t>
            </a:r>
            <a:r>
              <a:rPr lang="en-CH" sz="4400" b="1" dirty="0"/>
              <a:t>back-propagations</a:t>
            </a:r>
            <a:r>
              <a:rPr lang="en-CH" sz="4400" dirty="0"/>
              <a:t> have been developed to be able to calculate the derivative of a generic network function.</a:t>
            </a:r>
          </a:p>
          <a:p>
            <a:endParaRPr lang="en-CH" sz="4400" dirty="0"/>
          </a:p>
          <a:p>
            <a:r>
              <a:rPr lang="en-CH" sz="4400" dirty="0">
                <a:sym typeface="Wingdings" pitchFamily="2" charset="2"/>
              </a:rPr>
              <a:t> Gradient descent is not the most efficient way of finding minima. It gets easily stuck in local minima. More advanced optimisers have been developed and are typically used (see </a:t>
            </a:r>
            <a:r>
              <a:rPr lang="en-CH" sz="4400" i="1" dirty="0">
                <a:sym typeface="Wingdings" pitchFamily="2" charset="2"/>
              </a:rPr>
              <a:t>Adam</a:t>
            </a:r>
            <a:r>
              <a:rPr lang="en-CH" sz="4400" dirty="0">
                <a:sym typeface="Wingdings" pitchFamily="2" charset="2"/>
              </a:rPr>
              <a:t>).</a:t>
            </a:r>
            <a:endParaRPr lang="en-CH" sz="4400" dirty="0"/>
          </a:p>
        </p:txBody>
      </p:sp>
    </p:spTree>
    <p:extLst>
      <p:ext uri="{BB962C8B-B14F-4D97-AF65-F5344CB8AC3E}">
        <p14:creationId xmlns:p14="http://schemas.microsoft.com/office/powerpoint/2010/main" val="86760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DCFCB9-3287-11A8-19D3-9FFE25390E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042629-1B22-412C-AB3E-D6582210C3CD}" type="datetime4">
              <a:rPr lang="de-CH" noProof="0" smtClean="0"/>
              <a:t>24. Mai 2024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B67EF-A74B-2E59-6295-D4A894F926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7184" y="1528392"/>
            <a:ext cx="22380918" cy="1962741"/>
          </a:xfrm>
        </p:spPr>
        <p:txBody>
          <a:bodyPr/>
          <a:lstStyle/>
          <a:p>
            <a:r>
              <a:rPr lang="en-GB" b="1" dirty="0" err="1"/>
              <a:t>tf.GradientTape</a:t>
            </a:r>
            <a:r>
              <a:rPr lang="en-GB" b="1" dirty="0"/>
              <a:t>() </a:t>
            </a:r>
            <a:r>
              <a:rPr lang="en-GB" dirty="0"/>
              <a:t>is an automatic differentiation tool provided by TensorFlow.</a:t>
            </a:r>
          </a:p>
          <a:p>
            <a:r>
              <a:rPr lang="en-GB" dirty="0"/>
              <a:t>It </a:t>
            </a:r>
            <a:r>
              <a:rPr lang="en-GB" b="1" dirty="0"/>
              <a:t>records</a:t>
            </a:r>
            <a:r>
              <a:rPr lang="en-GB" dirty="0"/>
              <a:t> operations for automatic differentiation, which is essential for training machine learning models.</a:t>
            </a:r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0F12D-2D6F-2D1F-3E68-2E9FB55EC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84" y="309102"/>
            <a:ext cx="22380916" cy="593101"/>
          </a:xfrm>
        </p:spPr>
        <p:txBody>
          <a:bodyPr/>
          <a:lstStyle/>
          <a:p>
            <a:r>
              <a:rPr lang="en-CH" dirty="0"/>
              <a:t>The concept of the GradientTape()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4F739-6A70-A1F7-99DD-B19C926A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CH"/>
              <a:t>Seite </a:t>
            </a:r>
            <a:fld id="{DA46B11B-5CD7-4312-8465-76854B5FEC9C}" type="slidenum">
              <a:rPr lang="de-CH" smtClean="0"/>
              <a:pPr/>
              <a:t>9</a:t>
            </a:fld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71907-DD02-3C1B-294E-6B8A73832C42}"/>
              </a:ext>
            </a:extLst>
          </p:cNvPr>
          <p:cNvSpPr txBox="1"/>
          <p:nvPr/>
        </p:nvSpPr>
        <p:spPr>
          <a:xfrm>
            <a:off x="3402019" y="2973273"/>
            <a:ext cx="7709489" cy="104336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H" sz="2800" dirty="0"/>
              <a:t>import tensorflow as tf</a:t>
            </a:r>
          </a:p>
          <a:p>
            <a:endParaRPr lang="en-CH" sz="2800" dirty="0"/>
          </a:p>
          <a:p>
            <a:r>
              <a:rPr lang="en-CH" sz="2800" dirty="0"/>
              <a:t># Define a simple model</a:t>
            </a:r>
          </a:p>
          <a:p>
            <a:r>
              <a:rPr lang="en-CH" sz="2800" dirty="0"/>
              <a:t>def model(x):</a:t>
            </a:r>
          </a:p>
          <a:p>
            <a:r>
              <a:rPr lang="en-CH" sz="2800" dirty="0"/>
              <a:t>    return x * w + b</a:t>
            </a:r>
          </a:p>
          <a:p>
            <a:endParaRPr lang="en-CH" sz="2800" dirty="0"/>
          </a:p>
          <a:p>
            <a:r>
              <a:rPr lang="en-CH" sz="2800" dirty="0"/>
              <a:t># Initialize variables</a:t>
            </a:r>
          </a:p>
          <a:p>
            <a:r>
              <a:rPr lang="en-CH" sz="2800" dirty="0"/>
              <a:t>w = tf.Variable(5.0)</a:t>
            </a:r>
          </a:p>
          <a:p>
            <a:r>
              <a:rPr lang="en-CH" sz="2800" dirty="0"/>
              <a:t>b = tf.Variable(1.0)</a:t>
            </a:r>
          </a:p>
          <a:p>
            <a:endParaRPr lang="en-CH" sz="2800" dirty="0"/>
          </a:p>
          <a:p>
            <a:r>
              <a:rPr lang="en-CH" sz="2800" dirty="0"/>
              <a:t># Define input</a:t>
            </a:r>
          </a:p>
          <a:p>
            <a:r>
              <a:rPr lang="en-CH" sz="2800" dirty="0"/>
              <a:t>x = tf.constant(3.0)</a:t>
            </a:r>
          </a:p>
          <a:p>
            <a:endParaRPr lang="en-CH" sz="2800" dirty="0"/>
          </a:p>
          <a:p>
            <a:r>
              <a:rPr lang="en-CH" sz="2800" dirty="0"/>
              <a:t># Use GradientTape to record the computation</a:t>
            </a:r>
          </a:p>
          <a:p>
            <a:r>
              <a:rPr lang="en-CH" sz="2800" dirty="0"/>
              <a:t>with tf.GradientTape() as tape:</a:t>
            </a:r>
          </a:p>
          <a:p>
            <a:r>
              <a:rPr lang="en-CH" sz="2800" dirty="0"/>
              <a:t>    y = model(x)</a:t>
            </a:r>
          </a:p>
          <a:p>
            <a:r>
              <a:rPr lang="en-CH" sz="2800" dirty="0"/>
              <a:t>    loss = (y - 10)**2</a:t>
            </a:r>
          </a:p>
          <a:p>
            <a:endParaRPr lang="en-CH" sz="2800" dirty="0"/>
          </a:p>
          <a:p>
            <a:r>
              <a:rPr lang="en-CH" sz="2800" dirty="0"/>
              <a:t># Calculate gradients</a:t>
            </a:r>
          </a:p>
          <a:p>
            <a:r>
              <a:rPr lang="en-CH" sz="2800" dirty="0"/>
              <a:t>gradients = tape.gradient(loss, [w, b])</a:t>
            </a:r>
          </a:p>
          <a:p>
            <a:endParaRPr lang="en-CH" sz="2800" dirty="0"/>
          </a:p>
          <a:p>
            <a:r>
              <a:rPr lang="en-CH" sz="2800" dirty="0"/>
              <a:t># Display gradients</a:t>
            </a:r>
          </a:p>
          <a:p>
            <a:r>
              <a:rPr lang="en-CH" sz="2800" dirty="0"/>
              <a:t>print("Gradients:", gradients)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F6895-308E-BAD6-6F6B-AC665549D848}"/>
              </a:ext>
            </a:extLst>
          </p:cNvPr>
          <p:cNvSpPr txBox="1"/>
          <p:nvPr/>
        </p:nvSpPr>
        <p:spPr>
          <a:xfrm>
            <a:off x="11376837" y="4998956"/>
            <a:ext cx="121955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Gradients: [&lt;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tf.Tensor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shape=(),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dtype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=float32,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numpy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=36.0&gt;, &lt;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tf.Tensor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: shape=(),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dtype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=float32, </a:t>
            </a:r>
            <a:r>
              <a:rPr lang="en-GB" sz="4000" b="0" i="0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numpy</a:t>
            </a:r>
            <a:r>
              <a:rPr lang="en-GB" sz="4000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=12.0&gt;]</a:t>
            </a:r>
            <a:endParaRPr lang="en-CH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DFD0F6-517E-564A-5DB5-F9DC6291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091" y="7633312"/>
            <a:ext cx="7393438" cy="94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58A470-4B24-BEA8-FA58-45BBE61C2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91" y="8844635"/>
            <a:ext cx="7709489" cy="1529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C46364-ED81-D306-6E29-A52ACEF69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091" y="10696813"/>
            <a:ext cx="7393437" cy="15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88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/////wQAJw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CZNRc4pnNFpI+jT3EADnAFAAAAAAADAAAAAAADAAAAAwADAAAAAAADAAAAAwADAAAAAAD///////8DAAIA////////BAAAAAMAEAALCxjIeq1GzkmF+aDU7Rx+XQUAAAABAAMAAAACAAMAAAABAAMAAAAC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BCZNRc4pnNFpI+jT3EADnADRGF0YQAbAAAABExpbmtlZFNoYXBlRGF0YQAFAAAAAAACTmFtZQAZAAAATGlua2VkU2hhcGVzRGF0YVByb3BlcnR5ABBWZXJzaW9uAAAAAAAJTGFzdFdyaXRlAHKZdCJ9AQAAAAEA/////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edit Master text styles&#10;Second level&#10;Third level&#10;Fourth level&#10;Fifth level"/>
</p:tagLst>
</file>

<file path=ppt/theme/theme1.xml><?xml version="1.0" encoding="utf-8"?>
<a:theme xmlns:a="http://schemas.openxmlformats.org/drawingml/2006/main" name="HSLU Master">
  <a:themeElements>
    <a:clrScheme name="HSLU Farben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000000"/>
      </a:hlink>
      <a:folHlink>
        <a:srgbClr val="F0F0F0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xx22 Presentation general 16_9.potm" id="{463F8738-E2FA-43A6-9483-B2421F5F5BD7}" vid="{1AC43D2F-ADAF-495B-8C25-8FBA3220B2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37be156-3e96-457c-bb1c-57abbadc2699">
      <Terms xmlns="http://schemas.microsoft.com/office/infopath/2007/PartnerControls"/>
    </lcf76f155ced4ddcb4097134ff3c332f>
    <SharedWithUsers xmlns="2b449abb-1516-466b-bcd8-68aed478ba52">
      <UserInfo>
        <DisplayName>Müller Denise HSLU I</DisplayName>
        <AccountId>23</AccountId>
        <AccountType/>
      </UserInfo>
      <UserInfo>
        <DisplayName>Michelucci Umberto HSLU I</DisplayName>
        <AccountId>6</AccountId>
        <AccountType/>
      </UserInfo>
      <UserInfo>
        <DisplayName>Brun Simone HSLU I</DisplayName>
        <AccountId>13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76804BE4C5D9344BD5C243AC68B4645" ma:contentTypeVersion="11" ma:contentTypeDescription="Ein neues Dokument erstellen." ma:contentTypeScope="" ma:versionID="9535380816cffbb9d542702a1a54eb39">
  <xsd:schema xmlns:xsd="http://www.w3.org/2001/XMLSchema" xmlns:xs="http://www.w3.org/2001/XMLSchema" xmlns:p="http://schemas.microsoft.com/office/2006/metadata/properties" xmlns:ns2="f37be156-3e96-457c-bb1c-57abbadc2699" xmlns:ns3="2b449abb-1516-466b-bcd8-68aed478ba52" targetNamespace="http://schemas.microsoft.com/office/2006/metadata/properties" ma:root="true" ma:fieldsID="faaddbb3ada62d6114601e90858246ba" ns2:_="" ns3:_="">
    <xsd:import namespace="f37be156-3e96-457c-bb1c-57abbadc2699"/>
    <xsd:import namespace="2b449abb-1516-466b-bcd8-68aed478ba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be156-3e96-457c-bb1c-57abbadc2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9a48e02a-304b-44db-a51f-647cba8d1c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449abb-1516-466b-bcd8-68aed478ba5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2ADD14-27E2-4CBB-84C3-E07DFBE08BF2}">
  <ds:schemaRefs>
    <ds:schemaRef ds:uri="2b449abb-1516-466b-bcd8-68aed478ba52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f37be156-3e96-457c-bb1c-57abbadc2699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1B22379-68EE-4294-A662-CCA510E474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7542-D12F-4A44-8A53-475869012E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7be156-3e96-457c-bb1c-57abbadc2699"/>
    <ds:schemaRef ds:uri="2b449abb-1516-466b-bcd8-68aed478ba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 Allgemein 16_9</Template>
  <TotalTime>3100</TotalTime>
  <Words>937</Words>
  <Application>Microsoft Macintosh PowerPoint</Application>
  <PresentationFormat>Custom</PresentationFormat>
  <Paragraphs>128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Courier New</vt:lpstr>
      <vt:lpstr>Raleway</vt:lpstr>
      <vt:lpstr>Symbol</vt:lpstr>
      <vt:lpstr>Verdana</vt:lpstr>
      <vt:lpstr>Wingdings</vt:lpstr>
      <vt:lpstr>Wingdings 3</vt:lpstr>
      <vt:lpstr>HSLU Master</vt:lpstr>
      <vt:lpstr>Keras – Custom Training Loops</vt:lpstr>
      <vt:lpstr>Keras – Out-of-the-box Training Loop</vt:lpstr>
      <vt:lpstr>The 3 main components of a neural network model</vt:lpstr>
      <vt:lpstr>Gradient Descent</vt:lpstr>
      <vt:lpstr>Gradient Descent I</vt:lpstr>
      <vt:lpstr>Gradient Descent II</vt:lpstr>
      <vt:lpstr>Gradient Descent III</vt:lpstr>
      <vt:lpstr>Some remarks about gradient descent</vt:lpstr>
      <vt:lpstr>The concept of the GradientTape()</vt:lpstr>
      <vt:lpstr>The concept of the GradientTape()</vt:lpstr>
      <vt:lpstr>Example on real models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"Jovana Markovic | FolienWerke GmbH" &lt;jovana@folienwerke.ch&gt;</dc:creator>
  <cp:lastModifiedBy>Michelucci Umberto HSLU I</cp:lastModifiedBy>
  <cp:revision>104</cp:revision>
  <cp:lastPrinted>2022-11-28T17:50:11Z</cp:lastPrinted>
  <dcterms:created xsi:type="dcterms:W3CDTF">2022-01-11T13:18:40Z</dcterms:created>
  <dcterms:modified xsi:type="dcterms:W3CDTF">2024-05-24T09:47:58Z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0x010100E76804BE4C5D9344BD5C243AC68B4645</vt:lpwstr>
  </property>
  <property fmtid="{D5CDD505-2E9C-101B-9397-08002B2CF9AE}" pid="3" name="MediaServiceImageTags">
    <vt:lpwstr/>
  </property>
  <property fmtid="{D5CDD505-2E9C-101B-9397-08002B2CF9AE}" pid="4" name="MSIP_Label_e8b0afbd-3cf7-4707-aee4-8dc9d855de29_Enabled">
    <vt:lpwstr>true</vt:lpwstr>
  </property>
  <property fmtid="{D5CDD505-2E9C-101B-9397-08002B2CF9AE}" pid="5" name="MSIP_Label_e8b0afbd-3cf7-4707-aee4-8dc9d855de29_SetDate">
    <vt:lpwstr>2022-11-01T19:44:44Z</vt:lpwstr>
  </property>
  <property fmtid="{D5CDD505-2E9C-101B-9397-08002B2CF9AE}" pid="6" name="MSIP_Label_e8b0afbd-3cf7-4707-aee4-8dc9d855de29_Method">
    <vt:lpwstr>Standard</vt:lpwstr>
  </property>
  <property fmtid="{D5CDD505-2E9C-101B-9397-08002B2CF9AE}" pid="7" name="MSIP_Label_e8b0afbd-3cf7-4707-aee4-8dc9d855de29_Name">
    <vt:lpwstr>intern</vt:lpwstr>
  </property>
  <property fmtid="{D5CDD505-2E9C-101B-9397-08002B2CF9AE}" pid="8" name="MSIP_Label_e8b0afbd-3cf7-4707-aee4-8dc9d855de29_SiteId">
    <vt:lpwstr>75a34008-d7d1-4924-8e78-31fea86f6e68</vt:lpwstr>
  </property>
  <property fmtid="{D5CDD505-2E9C-101B-9397-08002B2CF9AE}" pid="9" name="MSIP_Label_e8b0afbd-3cf7-4707-aee4-8dc9d855de29_ActionId">
    <vt:lpwstr>ba080f22-af3b-41db-985d-cd84cf4dcec1</vt:lpwstr>
  </property>
  <property fmtid="{D5CDD505-2E9C-101B-9397-08002B2CF9AE}" pid="10" name="MSIP_Label_e8b0afbd-3cf7-4707-aee4-8dc9d855de29_ContentBits">
    <vt:lpwstr>0</vt:lpwstr>
  </property>
</Properties>
</file>